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7"/>
  </p:notesMasterIdLst>
  <p:sldIdLst>
    <p:sldId id="256" r:id="rId2"/>
    <p:sldId id="258" r:id="rId3"/>
    <p:sldId id="259" r:id="rId4"/>
    <p:sldId id="260" r:id="rId5"/>
    <p:sldId id="265" r:id="rId6"/>
    <p:sldId id="266" r:id="rId7"/>
    <p:sldId id="267" r:id="rId8"/>
    <p:sldId id="268" r:id="rId9"/>
    <p:sldId id="261" r:id="rId10"/>
    <p:sldId id="262" r:id="rId11"/>
    <p:sldId id="263" r:id="rId12"/>
    <p:sldId id="269" r:id="rId13"/>
    <p:sldId id="270" r:id="rId14"/>
    <p:sldId id="271" r:id="rId15"/>
    <p:sldId id="272" r:id="rId16"/>
    <p:sldId id="273" r:id="rId17"/>
    <p:sldId id="279" r:id="rId18"/>
    <p:sldId id="280" r:id="rId19"/>
    <p:sldId id="277" r:id="rId20"/>
    <p:sldId id="281" r:id="rId21"/>
    <p:sldId id="282" r:id="rId22"/>
    <p:sldId id="278" r:id="rId23"/>
    <p:sldId id="276" r:id="rId24"/>
    <p:sldId id="274" r:id="rId25"/>
    <p:sldId id="264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0404"/>
    <a:srgbClr val="2B2B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58" autoAdjust="0"/>
    <p:restoredTop sz="94660"/>
  </p:normalViewPr>
  <p:slideViewPr>
    <p:cSldViewPr snapToGrid="0">
      <p:cViewPr varScale="1">
        <p:scale>
          <a:sx n="121" d="100"/>
          <a:sy n="121" d="100"/>
        </p:scale>
        <p:origin x="184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4D9A6C-6402-440E-BA77-6911EF7D98B9}" type="datetimeFigureOut">
              <a:rPr lang="en-US" smtClean="0"/>
              <a:t>11/30/22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ACE940-59E7-4AFB-B030-FD2A5BA7ED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2594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62A39A-9365-457A-97DF-1A87D90E4DF8}" type="datetime1">
              <a:rPr lang="en-US" smtClean="0"/>
              <a:t>11/30/22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37911" y="6378575"/>
            <a:ext cx="753545" cy="365125"/>
          </a:xfrm>
        </p:spPr>
        <p:txBody>
          <a:bodyPr/>
          <a:lstStyle>
            <a:lvl1pPr>
              <a:defRPr sz="1200" b="1"/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E834B-B8CB-4526-B7D0-1CBBE0F28ACD}" type="datetime1">
              <a:rPr lang="en-US" smtClean="0"/>
              <a:t>11/30/22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CC810-289D-4BA1-8AD7-4DFFEEB334AA}" type="datetime1">
              <a:rPr lang="en-US" smtClean="0"/>
              <a:t>11/30/22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2094D-0710-4E17-9155-71BD9704B01A}" type="datetime1">
              <a:rPr lang="en-US" smtClean="0"/>
              <a:t>11/30/22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10CB1-DFC9-4137-B653-1395C9099C97}" type="datetime1">
              <a:rPr lang="en-US" smtClean="0"/>
              <a:t>11/30/22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42C396-0786-44FA-A417-010105D09BB9}" type="datetime1">
              <a:rPr lang="en-US" smtClean="0"/>
              <a:t>11/30/22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1E22D-D18E-45C6-899E-47F5AAC34A52}" type="datetime1">
              <a:rPr lang="en-US" smtClean="0"/>
              <a:t>11/30/22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045A0-2A0B-4343-81C5-E0AE92444F03}" type="datetime1">
              <a:rPr lang="en-US" smtClean="0"/>
              <a:t>11/30/22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6E147-A059-4550-BCFC-9E687935A286}" type="datetime1">
              <a:rPr lang="en-US" smtClean="0"/>
              <a:t>11/30/22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B34C8-8930-4422-B171-01F597B26055}" type="datetime1">
              <a:rPr lang="en-US" smtClean="0"/>
              <a:t>11/30/22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90BC0-A934-433C-AB25-F454CA30850C}" type="datetime1">
              <a:rPr lang="en-US" smtClean="0"/>
              <a:t>11/30/22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06A45-62C0-4AF9-AEC3-91CB0127362B}" type="datetime1">
              <a:rPr lang="en-US" smtClean="0"/>
              <a:t>11/30/22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A9A5F-B06C-48DE-815F-D5329CBE2150}" type="datetime1">
              <a:rPr lang="en-US" smtClean="0"/>
              <a:t>11/30/22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C4C24-D3DE-471A-AF3B-714EF3AF68AB}" type="datetime1">
              <a:rPr lang="en-US" smtClean="0"/>
              <a:t>11/30/22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8B8520-6A9A-44D1-AF51-0132FD648B4A}" type="datetime1">
              <a:rPr lang="en-US" smtClean="0"/>
              <a:t>11/30/22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F64E65-7E57-4418-8CAB-592AA9FCBA87}" type="datetime1">
              <a:rPr lang="en-US" smtClean="0"/>
              <a:t>11/30/22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50F268-9B88-4960-9963-B621E1D0AF91}" type="datetime1">
              <a:rPr lang="en-US" smtClean="0"/>
              <a:t>11/30/22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A567C3-468F-4DDC-BF52-47D1F70DB891}" type="datetime1">
              <a:rPr lang="en-US" smtClean="0"/>
              <a:t>11/30/22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emf"/><Relationship Id="rId4" Type="http://schemas.openxmlformats.org/officeDocument/2006/relationships/image" Target="../media/image21.em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emf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39680" y="1214438"/>
            <a:ext cx="9001462" cy="2387600"/>
          </a:xfrm>
        </p:spPr>
        <p:txBody>
          <a:bodyPr/>
          <a:lstStyle/>
          <a:p>
            <a:r>
              <a:rPr lang="en-US" dirty="0"/>
              <a:t>Matthew </a:t>
            </a:r>
            <a:r>
              <a:rPr lang="en-US" dirty="0" err="1"/>
              <a:t>Dittrich</a:t>
            </a:r>
            <a:br>
              <a:rPr lang="en-US" dirty="0"/>
            </a:br>
            <a:r>
              <a:rPr lang="en-US" dirty="0"/>
              <a:t>  </a:t>
            </a:r>
            <a:r>
              <a:rPr lang="en-US" dirty="0" err="1"/>
              <a:t>Eslam</a:t>
            </a:r>
            <a:r>
              <a:rPr lang="en-US" dirty="0"/>
              <a:t> </a:t>
            </a:r>
            <a:r>
              <a:rPr lang="en-US" dirty="0" err="1"/>
              <a:t>Zenhom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52400" y="-170765"/>
            <a:ext cx="1847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3119" y="247134"/>
            <a:ext cx="3018318" cy="2995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3196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5467" y="1031039"/>
            <a:ext cx="10793985" cy="5347536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>
              <a:latin typeface="Georgia" panose="02040502050405020303" pitchFamily="18" charset="0"/>
            </a:endParaRPr>
          </a:p>
          <a:p>
            <a:pPr algn="l"/>
            <a:r>
              <a:rPr lang="en-US" dirty="0">
                <a:effectLst/>
              </a:rPr>
              <a:t>“Interaction Network”                       </a:t>
            </a:r>
            <a:r>
              <a:rPr lang="en-US" dirty="0"/>
              <a:t> </a:t>
            </a:r>
            <a:r>
              <a:rPr lang="en-US" dirty="0">
                <a:effectLst/>
              </a:rPr>
              <a:t>https://arxiv.org/pdf/2103.16701.pdf</a:t>
            </a:r>
            <a:endParaRPr lang="en-US" dirty="0">
              <a:latin typeface="Georgia" panose="02040502050405020303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65079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4239" y="28915"/>
            <a:ext cx="597574" cy="592959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215943" y="-57096"/>
            <a:ext cx="411042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lvl="0">
              <a:defRPr/>
            </a:pPr>
            <a:r>
              <a:rPr lang="en-US" sz="4000" b="1" dirty="0">
                <a:ln w="9525">
                  <a:solidFill>
                    <a:prstClr val="black"/>
                  </a:solidFill>
                  <a:prstDash val="solid"/>
                </a:ln>
                <a:solidFill>
                  <a:prstClr val="white"/>
                </a:solidFill>
                <a:effectLst>
                  <a:glow rad="63500">
                    <a:srgbClr val="4A9CCC">
                      <a:satMod val="175000"/>
                      <a:alpha val="40000"/>
                    </a:srgbClr>
                  </a:glow>
                  <a:outerShdw blurRad="12700" dist="38100" dir="2700000" algn="tl" rotWithShape="0">
                    <a:prstClr val="black">
                      <a:lumMod val="50000"/>
                    </a:prstClr>
                  </a:outerShdw>
                </a:effectLst>
                <a:latin typeface="Rockwell" panose="02060603020205020403"/>
              </a:rPr>
              <a:t>Training model</a:t>
            </a:r>
            <a:endParaRPr kumimoji="0" lang="en-US" sz="4000" b="1" i="0" u="none" strike="noStrike" kern="1200" cap="none" spc="0" normalizeH="0" baseline="0" noProof="0" dirty="0">
              <a:ln w="9525">
                <a:solidFill>
                  <a:prstClr val="black"/>
                </a:solidFill>
                <a:prstDash val="solid"/>
              </a:ln>
              <a:solidFill>
                <a:prstClr val="white"/>
              </a:solidFill>
              <a:effectLst>
                <a:glow rad="63500">
                  <a:srgbClr val="4A9CCC">
                    <a:satMod val="175000"/>
                    <a:alpha val="40000"/>
                  </a:srgbClr>
                </a:glow>
                <a:outerShdw blurRad="12700" dist="38100" dir="2700000" algn="tl" rotWithShape="0">
                  <a:prstClr val="black">
                    <a:lumMod val="50000"/>
                  </a:prstClr>
                </a:outerShdw>
              </a:effectLst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22F896-40B5-4ADD-8801-0D06FADFA095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6018" y="2350083"/>
            <a:ext cx="5896403" cy="4028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3471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5468" y="1031039"/>
            <a:ext cx="9001462" cy="5347536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>
              <a:latin typeface="Georgia" panose="02040502050405020303" pitchFamily="18" charset="0"/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en-US" dirty="0">
              <a:latin typeface="Georgia" panose="02040502050405020303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65079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4239" y="28915"/>
            <a:ext cx="597574" cy="592959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215943" y="-57096"/>
            <a:ext cx="4136069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 w="9525">
                  <a:solidFill>
                    <a:prstClr val="black"/>
                  </a:solidFill>
                  <a:prstDash val="solid"/>
                </a:ln>
                <a:solidFill>
                  <a:prstClr val="white"/>
                </a:solidFill>
                <a:effectLst>
                  <a:glow rad="63500">
                    <a:srgbClr val="4A9CCC">
                      <a:satMod val="175000"/>
                      <a:alpha val="40000"/>
                    </a:srgbClr>
                  </a:glow>
                  <a:outerShdw blurRad="12700" dist="38100" dir="2700000" algn="tl" rotWithShape="0">
                    <a:prstClr val="black">
                      <a:lumMod val="50000"/>
                    </a:prstClr>
                  </a:outerShdw>
                </a:effectLst>
                <a:uLnTx/>
                <a:uFillTx/>
                <a:latin typeface="Rockwell" panose="02060603020205020403"/>
                <a:ea typeface="+mn-ea"/>
                <a:cs typeface="+mn-cs"/>
              </a:rPr>
              <a:t>Training Model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22F896-40B5-4ADD-8801-0D06FADFA095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650790"/>
            <a:ext cx="4905375" cy="6207210"/>
          </a:xfrm>
          <a:prstGeom prst="rect">
            <a:avLst/>
          </a:prstGeom>
        </p:spPr>
      </p:pic>
      <p:pic>
        <p:nvPicPr>
          <p:cNvPr id="9" name="Content Placeholder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016" y="677106"/>
            <a:ext cx="5651984" cy="6154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6117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5468" y="1031039"/>
            <a:ext cx="9001462" cy="5347536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>
              <a:latin typeface="Georgia" panose="02040502050405020303" pitchFamily="18" charset="0"/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en-US" dirty="0">
              <a:latin typeface="Georgia" panose="02040502050405020303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65079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4239" y="28915"/>
            <a:ext cx="597574" cy="592959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215943" y="-57096"/>
            <a:ext cx="4136069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lvl="0">
              <a:defRPr/>
            </a:pPr>
            <a:r>
              <a:rPr lang="en-US" sz="4000" b="1" dirty="0">
                <a:ln w="9525">
                  <a:solidFill>
                    <a:prstClr val="black"/>
                  </a:solidFill>
                  <a:prstDash val="solid"/>
                </a:ln>
                <a:solidFill>
                  <a:prstClr val="white"/>
                </a:solidFill>
                <a:effectLst>
                  <a:glow rad="63500">
                    <a:srgbClr val="4A9CCC">
                      <a:satMod val="175000"/>
                      <a:alpha val="40000"/>
                    </a:srgbClr>
                  </a:glow>
                  <a:outerShdw blurRad="12700" dist="38100" dir="2700000" algn="tl" rotWithShape="0">
                    <a:prstClr val="black">
                      <a:lumMod val="50000"/>
                    </a:prstClr>
                  </a:outerShdw>
                </a:effectLst>
                <a:latin typeface="Rockwell" panose="02060603020205020403"/>
              </a:rPr>
              <a:t>Training Model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22F896-40B5-4ADD-8801-0D06FADFA095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815" y="662485"/>
            <a:ext cx="5165056" cy="619551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4871" y="650788"/>
            <a:ext cx="4991682" cy="6195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6387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5467" y="1031039"/>
            <a:ext cx="10915283" cy="5347536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>
              <a:latin typeface="Georgia" panose="02040502050405020303" pitchFamily="18" charset="0"/>
            </a:endParaRPr>
          </a:p>
          <a:p>
            <a:pPr algn="l"/>
            <a:r>
              <a:rPr lang="en-US" dirty="0">
                <a:effectLst/>
              </a:rPr>
              <a:t>There are 3 MLPs being trained:</a:t>
            </a:r>
          </a:p>
          <a:p>
            <a:pPr algn="l"/>
            <a:r>
              <a:rPr lang="en-US" dirty="0">
                <a:effectLst/>
              </a:rPr>
              <a:t> </a:t>
            </a:r>
            <a:endParaRPr lang="en-US" dirty="0"/>
          </a:p>
          <a:p>
            <a:pPr marL="457200" indent="-457200" algn="l">
              <a:buFont typeface="+mj-lt"/>
              <a:buAutoNum type="arabicPeriod"/>
            </a:pPr>
            <a:r>
              <a:rPr lang="en-US" dirty="0">
                <a:effectLst/>
              </a:rPr>
              <a:t>MLP to compute message based on two MDs, and the LS </a:t>
            </a:r>
            <a:endParaRPr lang="en-US" dirty="0"/>
          </a:p>
          <a:p>
            <a:pPr marL="457200" indent="-457200" algn="l">
              <a:buFont typeface="+mj-lt"/>
              <a:buAutoNum type="arabicPeriod"/>
            </a:pPr>
            <a:r>
              <a:rPr lang="en-US" dirty="0">
                <a:effectLst/>
              </a:rPr>
              <a:t>MLP to compute aggregate messages and output “neighborly” MD </a:t>
            </a:r>
            <a:endParaRPr lang="en-US" dirty="0"/>
          </a:p>
          <a:p>
            <a:pPr marL="457200" indent="-457200" algn="l">
              <a:buFont typeface="+mj-lt"/>
              <a:buAutoNum type="arabicPeriod"/>
            </a:pPr>
            <a:r>
              <a:rPr lang="en-US" dirty="0">
                <a:effectLst/>
              </a:rPr>
              <a:t>MLP to take “neighborly” MDs and message to classify the LS</a:t>
            </a:r>
            <a:endParaRPr lang="en-US" dirty="0">
              <a:latin typeface="Georgia" panose="02040502050405020303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65079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4239" y="28915"/>
            <a:ext cx="597574" cy="592959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215943" y="-57096"/>
            <a:ext cx="603242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lvl="0">
              <a:defRPr/>
            </a:pPr>
            <a:r>
              <a:rPr lang="en-US" sz="4000" b="1" dirty="0">
                <a:ln w="9525">
                  <a:solidFill>
                    <a:prstClr val="black"/>
                  </a:solidFill>
                  <a:prstDash val="solid"/>
                </a:ln>
                <a:solidFill>
                  <a:prstClr val="white"/>
                </a:solidFill>
                <a:effectLst>
                  <a:glow rad="63500">
                    <a:srgbClr val="4A9CCC">
                      <a:satMod val="175000"/>
                      <a:alpha val="40000"/>
                    </a:srgbClr>
                  </a:glow>
                  <a:outerShdw blurRad="12700" dist="38100" dir="2700000" algn="tl" rotWithShape="0">
                    <a:prstClr val="black">
                      <a:lumMod val="50000"/>
                    </a:prstClr>
                  </a:outerShdw>
                </a:effectLst>
                <a:latin typeface="Rockwell" panose="02060603020205020403"/>
              </a:rPr>
              <a:t>The MLPs to be trained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22F896-40B5-4ADD-8801-0D06FADFA095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460554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1109" y="975664"/>
            <a:ext cx="9001462" cy="5585473"/>
          </a:xfrm>
        </p:spPr>
        <p:txBody>
          <a:bodyPr>
            <a:normAutofit/>
          </a:bodyPr>
          <a:lstStyle/>
          <a:p>
            <a:r>
              <a:rPr lang="en-US" sz="2000" dirty="0">
                <a:effectLst/>
              </a:rPr>
              <a:t>MLP1 had 17 inputs, 3 outputs </a:t>
            </a:r>
            <a:endParaRPr lang="en-US" sz="2000" dirty="0"/>
          </a:p>
          <a:p>
            <a:r>
              <a:rPr lang="en-US" sz="2000" dirty="0">
                <a:effectLst/>
              </a:rPr>
              <a:t>MLP2 had 10 inputs, 3 outputs </a:t>
            </a:r>
            <a:endParaRPr lang="en-US" sz="2000" dirty="0"/>
          </a:p>
          <a:p>
            <a:r>
              <a:rPr lang="en-US" sz="2000" dirty="0">
                <a:effectLst/>
              </a:rPr>
              <a:t>MLP3 had 9 inputs, 1 output</a:t>
            </a:r>
          </a:p>
          <a:p>
            <a:endParaRPr lang="en-US" sz="2000" dirty="0">
              <a:effectLst/>
            </a:endParaRPr>
          </a:p>
          <a:p>
            <a:r>
              <a:rPr lang="en-US" sz="2000" dirty="0">
                <a:effectLst/>
              </a:rPr>
              <a:t>Each had 2 layers with hidden nodes of 200 </a:t>
            </a:r>
            <a:endParaRPr lang="en-US" sz="2000" dirty="0">
              <a:latin typeface="Georgia" panose="02040502050405020303" pitchFamily="18" charset="0"/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en-US" sz="1800" dirty="0">
              <a:latin typeface="Georgia" panose="02040502050405020303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65079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4239" y="28915"/>
            <a:ext cx="597574" cy="592959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215943" y="-57096"/>
            <a:ext cx="680186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lvl="0">
              <a:defRPr/>
            </a:pPr>
            <a:r>
              <a:rPr lang="en-US" sz="4000" b="1" dirty="0">
                <a:ln w="9525">
                  <a:solidFill>
                    <a:prstClr val="black"/>
                  </a:solidFill>
                  <a:prstDash val="solid"/>
                </a:ln>
                <a:solidFill>
                  <a:prstClr val="white"/>
                </a:solidFill>
                <a:effectLst>
                  <a:glow rad="63500">
                    <a:srgbClr val="4A9CCC">
                      <a:satMod val="175000"/>
                      <a:alpha val="40000"/>
                    </a:srgbClr>
                  </a:glow>
                  <a:outerShdw blurRad="12700" dist="38100" dir="2700000" algn="tl" rotWithShape="0">
                    <a:prstClr val="black">
                      <a:lumMod val="50000"/>
                    </a:prstClr>
                  </a:outerShdw>
                </a:effectLst>
                <a:latin typeface="Rockwell" panose="02060603020205020403"/>
              </a:rPr>
              <a:t>Hidden layers in the MLPs</a:t>
            </a:r>
            <a:endParaRPr kumimoji="0" lang="en-US" sz="4000" b="1" i="0" u="none" strike="noStrike" kern="1200" cap="none" spc="0" normalizeH="0" baseline="0" noProof="0" dirty="0">
              <a:ln w="9525">
                <a:solidFill>
                  <a:prstClr val="black"/>
                </a:solidFill>
                <a:prstDash val="solid"/>
              </a:ln>
              <a:solidFill>
                <a:prstClr val="white"/>
              </a:solidFill>
              <a:effectLst>
                <a:glow rad="63500">
                  <a:srgbClr val="4A9CCC">
                    <a:satMod val="175000"/>
                    <a:alpha val="40000"/>
                  </a:srgbClr>
                </a:glow>
                <a:outerShdw blurRad="12700" dist="38100" dir="2700000" algn="tl" rotWithShape="0">
                  <a:prstClr val="black">
                    <a:lumMod val="50000"/>
                  </a:prstClr>
                </a:outerShdw>
              </a:effectLst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22F896-40B5-4ADD-8801-0D06FADFA095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2530" y="3349526"/>
            <a:ext cx="5718620" cy="3394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8405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5468" y="1031039"/>
            <a:ext cx="9001462" cy="5347536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>
              <a:latin typeface="Georgia" panose="02040502050405020303" pitchFamily="18" charset="0"/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en-US" dirty="0">
              <a:latin typeface="Georgia" panose="02040502050405020303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65079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4239" y="28915"/>
            <a:ext cx="597574" cy="592959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215943" y="-57096"/>
            <a:ext cx="652544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b="1" dirty="0">
                <a:ln w="9525">
                  <a:solidFill>
                    <a:prstClr val="black"/>
                  </a:solidFill>
                  <a:prstDash val="solid"/>
                </a:ln>
                <a:solidFill>
                  <a:prstClr val="white"/>
                </a:solidFill>
                <a:effectLst>
                  <a:glow rad="63500">
                    <a:srgbClr val="4A9CCC">
                      <a:satMod val="175000"/>
                      <a:alpha val="40000"/>
                    </a:srgbClr>
                  </a:glow>
                  <a:outerShdw blurRad="12700" dist="38100" dir="2700000" algn="tl" rotWithShape="0">
                    <a:prstClr val="black">
                      <a:lumMod val="50000"/>
                    </a:prstClr>
                  </a:outerShdw>
                </a:effectLst>
                <a:latin typeface="Rockwell" panose="02060603020205020403"/>
              </a:rPr>
              <a:t>Edge Output Distribution</a:t>
            </a:r>
            <a:endParaRPr kumimoji="0" lang="en-US" sz="4000" b="1" i="0" u="none" strike="noStrike" kern="1200" cap="none" spc="0" normalizeH="0" baseline="0" noProof="0" dirty="0">
              <a:ln w="9525">
                <a:solidFill>
                  <a:prstClr val="black"/>
                </a:solidFill>
                <a:prstDash val="solid"/>
              </a:ln>
              <a:solidFill>
                <a:prstClr val="white"/>
              </a:solidFill>
              <a:effectLst>
                <a:glow rad="63500">
                  <a:srgbClr val="4A9CCC">
                    <a:satMod val="175000"/>
                    <a:alpha val="40000"/>
                  </a:srgbClr>
                </a:glow>
                <a:outerShdw blurRad="12700" dist="38100" dir="2700000" algn="tl" rotWithShape="0">
                  <a:prstClr val="black">
                    <a:lumMod val="50000"/>
                  </a:prstClr>
                </a:outerShdw>
              </a:effectLst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22F896-40B5-4ADD-8801-0D06FADFA095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66F3FA-7F9D-CFD6-D806-26B54E3D49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221" y="1613248"/>
            <a:ext cx="2968500" cy="34632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04FF486-8A7E-FD8F-93B1-FB555C44AC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0474" y="1631641"/>
            <a:ext cx="2968500" cy="34632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650C65D-5670-5B45-3281-A4B5AE9747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98994" y="1631641"/>
            <a:ext cx="2968501" cy="346325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99B9B82-716E-1904-B5CE-F12C2C69BFF8}"/>
              </a:ext>
            </a:extLst>
          </p:cNvPr>
          <p:cNvSpPr txBox="1"/>
          <p:nvPr/>
        </p:nvSpPr>
        <p:spPr>
          <a:xfrm>
            <a:off x="478221" y="5094891"/>
            <a:ext cx="2968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Epoch 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9F3C9FA-82B9-E90D-4AC2-9B68BF2E34EE}"/>
              </a:ext>
            </a:extLst>
          </p:cNvPr>
          <p:cNvSpPr txBox="1"/>
          <p:nvPr/>
        </p:nvSpPr>
        <p:spPr>
          <a:xfrm>
            <a:off x="8101915" y="5105809"/>
            <a:ext cx="2968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Epoch 50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460D261-8844-0BD3-EE19-360C169DD06B}"/>
              </a:ext>
            </a:extLst>
          </p:cNvPr>
          <p:cNvSpPr txBox="1"/>
          <p:nvPr/>
        </p:nvSpPr>
        <p:spPr>
          <a:xfrm>
            <a:off x="4290474" y="5094891"/>
            <a:ext cx="2968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Epoch 25</a:t>
            </a:r>
          </a:p>
        </p:txBody>
      </p:sp>
    </p:spTree>
    <p:extLst>
      <p:ext uri="{BB962C8B-B14F-4D97-AF65-F5344CB8AC3E}">
        <p14:creationId xmlns:p14="http://schemas.microsoft.com/office/powerpoint/2010/main" val="5686961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5468" y="1031039"/>
            <a:ext cx="9001462" cy="5347536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>
              <a:latin typeface="Georgia" panose="02040502050405020303" pitchFamily="18" charset="0"/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Georgia" panose="02040502050405020303" pitchFamily="18" charset="0"/>
              </a:rPr>
              <a:t>Ran inference on separate Event (still 200 PU)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Georgia" panose="02040502050405020303" pitchFamily="18" charset="0"/>
              </a:rPr>
              <a:t>Made cut at 0.0774</a:t>
            </a:r>
          </a:p>
          <a:p>
            <a:pPr marL="1257300" lvl="2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Georgia" panose="02040502050405020303" pitchFamily="18" charset="0"/>
              </a:rPr>
              <a:t>True positive rate = True negative rate</a:t>
            </a:r>
          </a:p>
          <a:p>
            <a:pPr marL="1257300" lvl="2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Georgia" panose="02040502050405020303" pitchFamily="18" charset="0"/>
              </a:rPr>
              <a:t>Future work will involve optimizing this cut value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65079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4239" y="28915"/>
            <a:ext cx="597574" cy="592959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215943" y="-57096"/>
            <a:ext cx="4574137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 w="9525">
                  <a:solidFill>
                    <a:prstClr val="black"/>
                  </a:solidFill>
                  <a:prstDash val="solid"/>
                </a:ln>
                <a:solidFill>
                  <a:prstClr val="white"/>
                </a:solidFill>
                <a:effectLst>
                  <a:glow rad="63500">
                    <a:srgbClr val="4A9CCC">
                      <a:satMod val="175000"/>
                      <a:alpha val="40000"/>
                    </a:srgbClr>
                  </a:glow>
                  <a:outerShdw blurRad="12700" dist="38100" dir="2700000" algn="tl" rotWithShape="0">
                    <a:prstClr val="black">
                      <a:lumMod val="50000"/>
                    </a:prstClr>
                  </a:outerShdw>
                </a:effectLst>
                <a:uLnTx/>
                <a:uFillTx/>
                <a:latin typeface="Rockwell" panose="02060603020205020403"/>
                <a:ea typeface="+mn-ea"/>
                <a:cs typeface="+mn-cs"/>
              </a:rPr>
              <a:t>Inf</a:t>
            </a:r>
            <a:r>
              <a:rPr lang="en-US" sz="4000" b="1" dirty="0" err="1">
                <a:ln w="9525">
                  <a:solidFill>
                    <a:prstClr val="black"/>
                  </a:solidFill>
                  <a:prstDash val="solid"/>
                </a:ln>
                <a:solidFill>
                  <a:prstClr val="white"/>
                </a:solidFill>
                <a:effectLst>
                  <a:glow rad="63500">
                    <a:srgbClr val="4A9CCC">
                      <a:satMod val="175000"/>
                      <a:alpha val="40000"/>
                    </a:srgbClr>
                  </a:glow>
                  <a:outerShdw blurRad="12700" dist="38100" dir="2700000" algn="tl" rotWithShape="0">
                    <a:prstClr val="black">
                      <a:lumMod val="50000"/>
                    </a:prstClr>
                  </a:outerShdw>
                </a:effectLst>
                <a:latin typeface="Rockwell" panose="02060603020205020403"/>
              </a:rPr>
              <a:t>erence</a:t>
            </a:r>
            <a:r>
              <a:rPr lang="en-US" sz="4000" b="1" dirty="0">
                <a:ln w="9525">
                  <a:solidFill>
                    <a:prstClr val="black"/>
                  </a:solidFill>
                  <a:prstDash val="solid"/>
                </a:ln>
                <a:solidFill>
                  <a:prstClr val="white"/>
                </a:solidFill>
                <a:effectLst>
                  <a:glow rad="63500">
                    <a:srgbClr val="4A9CCC">
                      <a:satMod val="175000"/>
                      <a:alpha val="40000"/>
                    </a:srgbClr>
                  </a:glow>
                  <a:outerShdw blurRad="12700" dist="38100" dir="2700000" algn="tl" rotWithShape="0">
                    <a:prstClr val="black">
                      <a:lumMod val="50000"/>
                    </a:prstClr>
                  </a:outerShdw>
                </a:effectLst>
                <a:latin typeface="Rockwell" panose="02060603020205020403"/>
              </a:rPr>
              <a:t> Testing</a:t>
            </a:r>
            <a:endParaRPr kumimoji="0" lang="en-US" sz="4000" b="1" i="0" u="none" strike="noStrike" kern="1200" cap="none" spc="0" normalizeH="0" baseline="0" noProof="0" dirty="0">
              <a:ln w="9525">
                <a:solidFill>
                  <a:prstClr val="black"/>
                </a:solidFill>
                <a:prstDash val="solid"/>
              </a:ln>
              <a:solidFill>
                <a:prstClr val="white"/>
              </a:solidFill>
              <a:effectLst>
                <a:glow rad="63500">
                  <a:srgbClr val="4A9CCC">
                    <a:satMod val="175000"/>
                    <a:alpha val="40000"/>
                  </a:srgbClr>
                </a:glow>
                <a:outerShdw blurRad="12700" dist="38100" dir="2700000" algn="tl" rotWithShape="0">
                  <a:prstClr val="black">
                    <a:lumMod val="50000"/>
                  </a:prstClr>
                </a:outerShdw>
              </a:effectLst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22F896-40B5-4ADD-8801-0D06FADFA095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152565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5468" y="1031039"/>
            <a:ext cx="9001462" cy="5347536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>
              <a:latin typeface="Georgia" panose="02040502050405020303" pitchFamily="18" charset="0"/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en-US" dirty="0">
              <a:latin typeface="Georgia" panose="02040502050405020303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65079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4239" y="28915"/>
            <a:ext cx="597574" cy="592959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215943" y="-57096"/>
            <a:ext cx="7625870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b="1" dirty="0">
                <a:ln w="9525">
                  <a:solidFill>
                    <a:prstClr val="black"/>
                  </a:solidFill>
                  <a:prstDash val="solid"/>
                </a:ln>
                <a:solidFill>
                  <a:prstClr val="white"/>
                </a:solidFill>
                <a:effectLst>
                  <a:glow rad="63500">
                    <a:srgbClr val="4A9CCC">
                      <a:satMod val="175000"/>
                      <a:alpha val="40000"/>
                    </a:srgbClr>
                  </a:glow>
                  <a:outerShdw blurRad="12700" dist="38100" dir="2700000" algn="tl" rotWithShape="0">
                    <a:prstClr val="black">
                      <a:lumMod val="50000"/>
                    </a:prstClr>
                  </a:outerShdw>
                </a:effectLst>
                <a:latin typeface="Rockwell" panose="02060603020205020403"/>
              </a:rPr>
              <a:t>Fake Edge Reduction – Before</a:t>
            </a:r>
            <a:endParaRPr kumimoji="0" lang="en-US" sz="4000" b="1" i="0" u="none" strike="noStrike" kern="1200" cap="none" spc="0" normalizeH="0" baseline="0" noProof="0" dirty="0">
              <a:ln w="9525">
                <a:solidFill>
                  <a:prstClr val="black"/>
                </a:solidFill>
                <a:prstDash val="solid"/>
              </a:ln>
              <a:solidFill>
                <a:prstClr val="white"/>
              </a:solidFill>
              <a:effectLst>
                <a:glow rad="63500">
                  <a:srgbClr val="4A9CCC">
                    <a:satMod val="175000"/>
                    <a:alpha val="40000"/>
                  </a:srgbClr>
                </a:glow>
                <a:outerShdw blurRad="12700" dist="38100" dir="2700000" algn="tl" rotWithShape="0">
                  <a:prstClr val="black">
                    <a:lumMod val="50000"/>
                  </a:prstClr>
                </a:outerShdw>
              </a:effectLst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22F896-40B5-4ADD-8801-0D06FADFA095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pic>
        <p:nvPicPr>
          <p:cNvPr id="4" name="Picture 3" descr="A picture containing chart&#10;&#10;Description automatically generated">
            <a:extLst>
              <a:ext uri="{FF2B5EF4-FFF2-40B4-BE49-F238E27FC236}">
                <a16:creationId xmlns:a16="http://schemas.microsoft.com/office/drawing/2014/main" id="{D8FB1727-9A96-C191-E3E4-A0AF4F9FC7C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919" b="3002"/>
          <a:stretch/>
        </p:blipFill>
        <p:spPr>
          <a:xfrm>
            <a:off x="1670799" y="1523999"/>
            <a:ext cx="8850402" cy="4528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0327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5468" y="1031039"/>
            <a:ext cx="9001462" cy="5347536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>
              <a:latin typeface="Georgia" panose="02040502050405020303" pitchFamily="18" charset="0"/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en-US" dirty="0">
              <a:latin typeface="Georgia" panose="02040502050405020303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65079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4239" y="28915"/>
            <a:ext cx="597574" cy="592959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215943" y="-57096"/>
            <a:ext cx="721550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b="1" dirty="0">
                <a:ln w="9525">
                  <a:solidFill>
                    <a:prstClr val="black"/>
                  </a:solidFill>
                  <a:prstDash val="solid"/>
                </a:ln>
                <a:solidFill>
                  <a:prstClr val="white"/>
                </a:solidFill>
                <a:effectLst>
                  <a:glow rad="63500">
                    <a:srgbClr val="4A9CCC">
                      <a:satMod val="175000"/>
                      <a:alpha val="40000"/>
                    </a:srgbClr>
                  </a:glow>
                  <a:outerShdw blurRad="12700" dist="38100" dir="2700000" algn="tl" rotWithShape="0">
                    <a:prstClr val="black">
                      <a:lumMod val="50000"/>
                    </a:prstClr>
                  </a:outerShdw>
                </a:effectLst>
                <a:latin typeface="Rockwell" panose="02060603020205020403"/>
              </a:rPr>
              <a:t>Fake Edge Reduction – After</a:t>
            </a:r>
            <a:endParaRPr kumimoji="0" lang="en-US" sz="4000" b="1" i="0" u="none" strike="noStrike" kern="1200" cap="none" spc="0" normalizeH="0" baseline="0" noProof="0" dirty="0">
              <a:ln w="9525">
                <a:solidFill>
                  <a:prstClr val="black"/>
                </a:solidFill>
                <a:prstDash val="solid"/>
              </a:ln>
              <a:solidFill>
                <a:prstClr val="white"/>
              </a:solidFill>
              <a:effectLst>
                <a:glow rad="63500">
                  <a:srgbClr val="4A9CCC">
                    <a:satMod val="175000"/>
                    <a:alpha val="40000"/>
                  </a:srgbClr>
                </a:glow>
                <a:outerShdw blurRad="12700" dist="38100" dir="2700000" algn="tl" rotWithShape="0">
                  <a:prstClr val="black">
                    <a:lumMod val="50000"/>
                  </a:prstClr>
                </a:outerShdw>
              </a:effectLst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22F896-40B5-4ADD-8801-0D06FADFA095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FB1727-9A96-C191-E3E4-A0AF4F9FC7C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5491" b="5491"/>
          <a:stretch/>
        </p:blipFill>
        <p:spPr>
          <a:xfrm>
            <a:off x="1670799" y="1523999"/>
            <a:ext cx="8850402" cy="4528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168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5468" y="1031039"/>
            <a:ext cx="9001462" cy="5347536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>
              <a:latin typeface="Georgia" panose="02040502050405020303" pitchFamily="18" charset="0"/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en-US" dirty="0">
              <a:latin typeface="Georgia" panose="02040502050405020303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65079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4239" y="28915"/>
            <a:ext cx="597574" cy="592959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215943" y="-57096"/>
            <a:ext cx="7435433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b="1" dirty="0">
                <a:ln w="9525">
                  <a:solidFill>
                    <a:prstClr val="black"/>
                  </a:solidFill>
                  <a:prstDash val="solid"/>
                </a:ln>
                <a:solidFill>
                  <a:prstClr val="white"/>
                </a:solidFill>
                <a:effectLst>
                  <a:glow rad="63500">
                    <a:srgbClr val="4A9CCC">
                      <a:satMod val="175000"/>
                      <a:alpha val="40000"/>
                    </a:srgbClr>
                  </a:glow>
                  <a:outerShdw blurRad="12700" dist="38100" dir="2700000" algn="tl" rotWithShape="0">
                    <a:prstClr val="black">
                      <a:lumMod val="50000"/>
                    </a:prstClr>
                  </a:outerShdw>
                </a:effectLst>
                <a:latin typeface="Rockwell" panose="02060603020205020403"/>
              </a:rPr>
              <a:t>True Edge Retention - Before</a:t>
            </a:r>
            <a:endParaRPr kumimoji="0" lang="en-US" sz="4000" b="1" i="0" u="none" strike="noStrike" kern="1200" cap="none" spc="0" normalizeH="0" baseline="0" noProof="0" dirty="0">
              <a:ln w="9525">
                <a:solidFill>
                  <a:prstClr val="black"/>
                </a:solidFill>
                <a:prstDash val="solid"/>
              </a:ln>
              <a:solidFill>
                <a:prstClr val="white"/>
              </a:solidFill>
              <a:effectLst>
                <a:glow rad="63500">
                  <a:srgbClr val="4A9CCC">
                    <a:satMod val="175000"/>
                    <a:alpha val="40000"/>
                  </a:srgbClr>
                </a:glow>
                <a:outerShdw blurRad="12700" dist="38100" dir="2700000" algn="tl" rotWithShape="0">
                  <a:prstClr val="black">
                    <a:lumMod val="50000"/>
                  </a:prstClr>
                </a:outerShdw>
              </a:effectLst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22F896-40B5-4ADD-8801-0D06FADFA095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pic>
        <p:nvPicPr>
          <p:cNvPr id="4" name="Picture 3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846EC949-5413-052D-687D-48219B81D7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5824" y="1326062"/>
            <a:ext cx="9120352" cy="4757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1094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5468" y="1031039"/>
            <a:ext cx="9001462" cy="5347536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>
              <a:latin typeface="Georgia" panose="02040502050405020303" pitchFamily="18" charset="0"/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en-US" dirty="0">
              <a:latin typeface="Georgia" panose="02040502050405020303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65079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4239" y="28915"/>
            <a:ext cx="597574" cy="592959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215943" y="-57096"/>
            <a:ext cx="10115205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 w="9525">
                  <a:solidFill>
                    <a:prstClr val="black"/>
                  </a:solidFill>
                  <a:prstDash val="solid"/>
                </a:ln>
                <a:solidFill>
                  <a:prstClr val="white"/>
                </a:solidFill>
                <a:effectLst>
                  <a:glow rad="63500">
                    <a:srgbClr val="4A9CCC">
                      <a:satMod val="175000"/>
                      <a:alpha val="40000"/>
                    </a:srgbClr>
                  </a:glow>
                  <a:outerShdw blurRad="12700" dist="38100" dir="2700000" algn="tl" rotWithShape="0">
                    <a:prstClr val="black">
                      <a:lumMod val="50000"/>
                    </a:prstClr>
                  </a:outerShdw>
                </a:effectLst>
                <a:uLnTx/>
                <a:uFillTx/>
                <a:latin typeface="Rockwell" panose="02060603020205020403"/>
                <a:ea typeface="+mn-ea"/>
                <a:cs typeface="+mn-cs"/>
              </a:rPr>
              <a:t>Charged particle</a:t>
            </a:r>
            <a:r>
              <a:rPr kumimoji="0" lang="en-US" sz="4000" b="1" i="0" u="none" strike="noStrike" kern="1200" cap="none" spc="0" normalizeH="0" noProof="0" dirty="0">
                <a:ln w="9525">
                  <a:solidFill>
                    <a:prstClr val="black"/>
                  </a:solidFill>
                  <a:prstDash val="solid"/>
                </a:ln>
                <a:solidFill>
                  <a:prstClr val="white"/>
                </a:solidFill>
                <a:effectLst>
                  <a:glow rad="63500">
                    <a:srgbClr val="4A9CCC">
                      <a:satMod val="175000"/>
                      <a:alpha val="40000"/>
                    </a:srgbClr>
                  </a:glow>
                  <a:outerShdw blurRad="12700" dist="38100" dir="2700000" algn="tl" rotWithShape="0">
                    <a:prstClr val="black">
                      <a:lumMod val="50000"/>
                    </a:prstClr>
                  </a:outerShdw>
                </a:effectLst>
                <a:uLnTx/>
                <a:uFillTx/>
                <a:latin typeface="Rockwell" panose="02060603020205020403"/>
                <a:ea typeface="+mn-ea"/>
                <a:cs typeface="+mn-cs"/>
              </a:rPr>
              <a:t> trajectory in a tracker</a:t>
            </a:r>
            <a:endParaRPr kumimoji="0" lang="en-US" sz="4000" b="1" i="0" u="none" strike="noStrike" kern="1200" cap="none" spc="0" normalizeH="0" baseline="0" noProof="0" dirty="0">
              <a:ln w="9525">
                <a:solidFill>
                  <a:prstClr val="black"/>
                </a:solidFill>
                <a:prstDash val="solid"/>
              </a:ln>
              <a:solidFill>
                <a:prstClr val="white"/>
              </a:solidFill>
              <a:effectLst>
                <a:glow rad="63500">
                  <a:srgbClr val="4A9CCC">
                    <a:satMod val="175000"/>
                    <a:alpha val="40000"/>
                  </a:srgbClr>
                </a:glow>
                <a:outerShdw blurRad="12700" dist="38100" dir="2700000" algn="tl" rotWithShape="0">
                  <a:prstClr val="black">
                    <a:lumMod val="50000"/>
                  </a:prstClr>
                </a:outerShdw>
              </a:effectLst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22F896-40B5-4ADD-8801-0D06FADFA095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8638" y="2071269"/>
            <a:ext cx="8334375" cy="3267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404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5468" y="1031039"/>
            <a:ext cx="9001462" cy="5347536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>
              <a:latin typeface="Georgia" panose="02040502050405020303" pitchFamily="18" charset="0"/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en-US" dirty="0">
              <a:latin typeface="Georgia" panose="02040502050405020303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65079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4239" y="28915"/>
            <a:ext cx="597574" cy="592959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215943" y="-57096"/>
            <a:ext cx="7025065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b="1" dirty="0">
                <a:ln w="9525">
                  <a:solidFill>
                    <a:prstClr val="black"/>
                  </a:solidFill>
                  <a:prstDash val="solid"/>
                </a:ln>
                <a:solidFill>
                  <a:prstClr val="white"/>
                </a:solidFill>
                <a:effectLst>
                  <a:glow rad="63500">
                    <a:srgbClr val="4A9CCC">
                      <a:satMod val="175000"/>
                      <a:alpha val="40000"/>
                    </a:srgbClr>
                  </a:glow>
                  <a:outerShdw blurRad="12700" dist="38100" dir="2700000" algn="tl" rotWithShape="0">
                    <a:prstClr val="black">
                      <a:lumMod val="50000"/>
                    </a:prstClr>
                  </a:outerShdw>
                </a:effectLst>
                <a:latin typeface="Rockwell" panose="02060603020205020403"/>
              </a:rPr>
              <a:t>True Edge Retention - After</a:t>
            </a:r>
            <a:endParaRPr kumimoji="0" lang="en-US" sz="4000" b="1" i="0" u="none" strike="noStrike" kern="1200" cap="none" spc="0" normalizeH="0" baseline="0" noProof="0" dirty="0">
              <a:ln w="9525">
                <a:solidFill>
                  <a:prstClr val="black"/>
                </a:solidFill>
                <a:prstDash val="solid"/>
              </a:ln>
              <a:solidFill>
                <a:prstClr val="white"/>
              </a:solidFill>
              <a:effectLst>
                <a:glow rad="63500">
                  <a:srgbClr val="4A9CCC">
                    <a:satMod val="175000"/>
                    <a:alpha val="40000"/>
                  </a:srgbClr>
                </a:glow>
                <a:outerShdw blurRad="12700" dist="38100" dir="2700000" algn="tl" rotWithShape="0">
                  <a:prstClr val="black">
                    <a:lumMod val="50000"/>
                  </a:prstClr>
                </a:outerShdw>
              </a:effectLst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22F896-40B5-4ADD-8801-0D06FADFA095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6EC949-5413-052D-687D-48219B81D7A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535825" y="1326062"/>
            <a:ext cx="9120349" cy="4757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3908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5468" y="1031039"/>
            <a:ext cx="9001462" cy="5347536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>
              <a:latin typeface="Georgia" panose="02040502050405020303" pitchFamily="18" charset="0"/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en-US" dirty="0">
              <a:latin typeface="Georgia" panose="02040502050405020303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65079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4239" y="28915"/>
            <a:ext cx="597574" cy="592959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215943" y="-57096"/>
            <a:ext cx="5281510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b="1" dirty="0">
                <a:ln w="9525">
                  <a:solidFill>
                    <a:prstClr val="black"/>
                  </a:solidFill>
                  <a:prstDash val="solid"/>
                </a:ln>
                <a:solidFill>
                  <a:prstClr val="white"/>
                </a:solidFill>
                <a:effectLst>
                  <a:glow rad="63500">
                    <a:srgbClr val="4A9CCC">
                      <a:satMod val="175000"/>
                      <a:alpha val="40000"/>
                    </a:srgbClr>
                  </a:glow>
                  <a:outerShdw blurRad="12700" dist="38100" dir="2700000" algn="tl" rotWithShape="0">
                    <a:prstClr val="black">
                      <a:lumMod val="50000"/>
                    </a:prstClr>
                  </a:outerShdw>
                </a:effectLst>
                <a:latin typeface="Rockwell" panose="02060603020205020403"/>
              </a:rPr>
              <a:t>True Edge Removal </a:t>
            </a:r>
            <a:endParaRPr kumimoji="0" lang="en-US" sz="4000" b="1" i="0" u="none" strike="noStrike" kern="1200" cap="none" spc="0" normalizeH="0" baseline="0" noProof="0" dirty="0">
              <a:ln w="9525">
                <a:solidFill>
                  <a:prstClr val="black"/>
                </a:solidFill>
                <a:prstDash val="solid"/>
              </a:ln>
              <a:solidFill>
                <a:prstClr val="white"/>
              </a:solidFill>
              <a:effectLst>
                <a:glow rad="63500">
                  <a:srgbClr val="4A9CCC">
                    <a:satMod val="175000"/>
                    <a:alpha val="40000"/>
                  </a:srgbClr>
                </a:glow>
                <a:outerShdw blurRad="12700" dist="38100" dir="2700000" algn="tl" rotWithShape="0">
                  <a:prstClr val="black">
                    <a:lumMod val="50000"/>
                  </a:prstClr>
                </a:outerShdw>
              </a:effectLst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22F896-40B5-4ADD-8801-0D06FADFA095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6EC949-5413-052D-687D-48219B81D7A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535825" y="1331319"/>
            <a:ext cx="9120349" cy="47469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F4ED6E2-A854-BD15-6149-60F15B5D8A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89931" y="4507421"/>
            <a:ext cx="2102069" cy="2102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0733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5468" y="1031039"/>
            <a:ext cx="9001462" cy="5347536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>
              <a:latin typeface="Georgia" panose="02040502050405020303" pitchFamily="18" charset="0"/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en-US" dirty="0">
              <a:latin typeface="Georgia" panose="02040502050405020303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65079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4239" y="28915"/>
            <a:ext cx="597574" cy="592959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215943" y="-57096"/>
            <a:ext cx="147085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b="1" dirty="0">
                <a:ln w="9525">
                  <a:solidFill>
                    <a:prstClr val="black"/>
                  </a:solidFill>
                  <a:prstDash val="solid"/>
                </a:ln>
                <a:solidFill>
                  <a:prstClr val="white"/>
                </a:solidFill>
                <a:effectLst>
                  <a:glow rad="63500">
                    <a:srgbClr val="4A9CCC">
                      <a:satMod val="175000"/>
                      <a:alpha val="40000"/>
                    </a:srgbClr>
                  </a:glow>
                  <a:outerShdw blurRad="12700" dist="38100" dir="2700000" algn="tl" rotWithShape="0">
                    <a:prstClr val="black">
                      <a:lumMod val="50000"/>
                    </a:prstClr>
                  </a:outerShdw>
                </a:effectLst>
                <a:latin typeface="Rockwell" panose="02060603020205020403"/>
              </a:rPr>
              <a:t>Tally</a:t>
            </a:r>
            <a:endParaRPr kumimoji="0" lang="en-US" sz="4000" b="1" i="0" u="none" strike="noStrike" kern="1200" cap="none" spc="0" normalizeH="0" baseline="0" noProof="0" dirty="0">
              <a:ln w="9525">
                <a:solidFill>
                  <a:prstClr val="black"/>
                </a:solidFill>
                <a:prstDash val="solid"/>
              </a:ln>
              <a:solidFill>
                <a:prstClr val="white"/>
              </a:solidFill>
              <a:effectLst>
                <a:glow rad="63500">
                  <a:srgbClr val="4A9CCC">
                    <a:satMod val="175000"/>
                    <a:alpha val="40000"/>
                  </a:srgbClr>
                </a:glow>
                <a:outerShdw blurRad="12700" dist="38100" dir="2700000" algn="tl" rotWithShape="0">
                  <a:prstClr val="black">
                    <a:lumMod val="50000"/>
                  </a:prstClr>
                </a:outerShdw>
              </a:effectLst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22F896-40B5-4ADD-8801-0D06FADFA095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pic>
        <p:nvPicPr>
          <p:cNvPr id="4" name="Picture 3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4A716C05-FC83-BB84-D51F-8BBD58751F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4" t="1523" r="825" b="1778"/>
          <a:stretch/>
        </p:blipFill>
        <p:spPr>
          <a:xfrm>
            <a:off x="2007476" y="2438400"/>
            <a:ext cx="8145518" cy="197594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927135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5468" y="1031039"/>
            <a:ext cx="5366035" cy="2889320"/>
          </a:xfrm>
        </p:spPr>
        <p:txBody>
          <a:bodyPr>
            <a:normAutofit lnSpcReduction="10000"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>
              <a:latin typeface="Georgia" panose="02040502050405020303" pitchFamily="18" charset="0"/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Georgia" panose="02040502050405020303" pitchFamily="18" charset="0"/>
              </a:rPr>
              <a:t>Optimizing the cut value</a:t>
            </a:r>
          </a:p>
          <a:p>
            <a:pPr lvl="1" algn="l"/>
            <a:endParaRPr lang="en-US" dirty="0">
              <a:latin typeface="Georgia" panose="02040502050405020303" pitchFamily="18" charset="0"/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Georgia" panose="02040502050405020303" pitchFamily="18" charset="0"/>
              </a:rPr>
              <a:t>Loss function is still quite high</a:t>
            </a:r>
          </a:p>
          <a:p>
            <a:pPr marL="1257300" lvl="2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Georgia" panose="02040502050405020303" pitchFamily="18" charset="0"/>
              </a:rPr>
              <a:t>MLP layer messages?</a:t>
            </a:r>
          </a:p>
          <a:p>
            <a:pPr marL="1257300" lvl="2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Georgia" panose="02040502050405020303" pitchFamily="18" charset="0"/>
              </a:rPr>
              <a:t>Normalizing data?</a:t>
            </a:r>
          </a:p>
          <a:p>
            <a:pPr marL="1257300" lvl="2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Georgia" panose="02040502050405020303" pitchFamily="18" charset="0"/>
              </a:rPr>
              <a:t>Learning Rate?</a:t>
            </a:r>
          </a:p>
          <a:p>
            <a:pPr lvl="2" algn="l"/>
            <a:endParaRPr lang="en-US" dirty="0">
              <a:latin typeface="Georgia" panose="02040502050405020303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65079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4239" y="28915"/>
            <a:ext cx="597574" cy="592959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215943" y="-57096"/>
            <a:ext cx="324467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b="1" dirty="0">
                <a:ln w="9525">
                  <a:solidFill>
                    <a:prstClr val="black"/>
                  </a:solidFill>
                  <a:prstDash val="solid"/>
                </a:ln>
                <a:solidFill>
                  <a:prstClr val="white"/>
                </a:solidFill>
                <a:effectLst>
                  <a:glow rad="63500">
                    <a:srgbClr val="4A9CCC">
                      <a:satMod val="175000"/>
                      <a:alpha val="40000"/>
                    </a:srgbClr>
                  </a:glow>
                  <a:outerShdw blurRad="12700" dist="38100" dir="2700000" algn="tl" rotWithShape="0">
                    <a:prstClr val="black">
                      <a:lumMod val="50000"/>
                    </a:prstClr>
                  </a:outerShdw>
                </a:effectLst>
                <a:latin typeface="Rockwell" panose="02060603020205020403"/>
              </a:rPr>
              <a:t>Future Work</a:t>
            </a:r>
            <a:endParaRPr kumimoji="0" lang="en-US" sz="4000" b="1" i="0" u="none" strike="noStrike" kern="1200" cap="none" spc="0" normalizeH="0" baseline="0" noProof="0" dirty="0">
              <a:ln w="9525">
                <a:solidFill>
                  <a:prstClr val="black"/>
                </a:solidFill>
                <a:prstDash val="solid"/>
              </a:ln>
              <a:solidFill>
                <a:prstClr val="white"/>
              </a:solidFill>
              <a:effectLst>
                <a:glow rad="63500">
                  <a:srgbClr val="4A9CCC">
                    <a:satMod val="175000"/>
                    <a:alpha val="40000"/>
                  </a:srgbClr>
                </a:glow>
                <a:outerShdw blurRad="12700" dist="38100" dir="2700000" algn="tl" rotWithShape="0">
                  <a:prstClr val="black">
                    <a:lumMod val="50000"/>
                  </a:prstClr>
                </a:outerShdw>
              </a:effectLst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22F896-40B5-4ADD-8801-0D06FADFA095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DFD4B60B-0204-AA8C-2C74-97803DB44A0D}"/>
              </a:ext>
            </a:extLst>
          </p:cNvPr>
          <p:cNvSpPr txBox="1">
            <a:spLocks/>
          </p:cNvSpPr>
          <p:nvPr/>
        </p:nvSpPr>
        <p:spPr>
          <a:xfrm>
            <a:off x="215943" y="3424770"/>
            <a:ext cx="9001462" cy="27631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>
              <a:latin typeface="Georgia" panose="02040502050405020303" pitchFamily="18" charset="0"/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Georgia" panose="02040502050405020303" pitchFamily="18" charset="0"/>
              </a:rPr>
              <a:t>Do we need every LS for reconstruction? – NO</a:t>
            </a:r>
          </a:p>
          <a:p>
            <a:pPr marL="1257300" lvl="2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Georgia" panose="02040502050405020303" pitchFamily="18" charset="0"/>
              </a:rPr>
              <a:t>LST is getting &gt;99% with ~ 4000 tracks</a:t>
            </a:r>
          </a:p>
          <a:p>
            <a:pPr marL="1257300" lvl="2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Georgia" panose="02040502050405020303" pitchFamily="18" charset="0"/>
              </a:rPr>
              <a:t>Are we getting the </a:t>
            </a:r>
            <a:r>
              <a:rPr lang="en-US" i="1" dirty="0">
                <a:latin typeface="Georgia" panose="02040502050405020303" pitchFamily="18" charset="0"/>
              </a:rPr>
              <a:t>right</a:t>
            </a:r>
            <a:r>
              <a:rPr lang="en-US" dirty="0">
                <a:latin typeface="Georgia" panose="02040502050405020303" pitchFamily="18" charset="0"/>
              </a:rPr>
              <a:t> ones?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7FB74C8-B4FA-3D2B-7633-EAE64AE96D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8138" y="996029"/>
            <a:ext cx="2179267" cy="2542478"/>
          </a:xfrm>
          <a:prstGeom prst="rect">
            <a:avLst/>
          </a:prstGeom>
        </p:spPr>
      </p:pic>
      <p:sp>
        <p:nvSpPr>
          <p:cNvPr id="13" name="Subtitle 2">
            <a:extLst>
              <a:ext uri="{FF2B5EF4-FFF2-40B4-BE49-F238E27FC236}">
                <a16:creationId xmlns:a16="http://schemas.microsoft.com/office/drawing/2014/main" id="{A502E410-0280-FD5B-FD48-BE32F52EE6F2}"/>
              </a:ext>
            </a:extLst>
          </p:cNvPr>
          <p:cNvSpPr txBox="1">
            <a:spLocks/>
          </p:cNvSpPr>
          <p:nvPr/>
        </p:nvSpPr>
        <p:spPr>
          <a:xfrm>
            <a:off x="8884040" y="996029"/>
            <a:ext cx="2764526" cy="25424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>
              <a:latin typeface="Georgia" panose="02040502050405020303" pitchFamily="18" charset="0"/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Georgia" panose="02040502050405020303" pitchFamily="18" charset="0"/>
              </a:rPr>
              <a:t>100 Epoch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Georgia" panose="02040502050405020303" pitchFamily="18" charset="0"/>
              </a:rPr>
              <a:t>LR 0.001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8A2B7F9-8252-7E20-17CB-01ED27B2A77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038137" y="3883746"/>
            <a:ext cx="2179266" cy="2542478"/>
          </a:xfrm>
          <a:prstGeom prst="rect">
            <a:avLst/>
          </a:prstGeom>
        </p:spPr>
      </p:pic>
      <p:sp>
        <p:nvSpPr>
          <p:cNvPr id="15" name="Subtitle 2">
            <a:extLst>
              <a:ext uri="{FF2B5EF4-FFF2-40B4-BE49-F238E27FC236}">
                <a16:creationId xmlns:a16="http://schemas.microsoft.com/office/drawing/2014/main" id="{FA1309A6-F44E-9370-7C87-0B90B3CD7B21}"/>
              </a:ext>
            </a:extLst>
          </p:cNvPr>
          <p:cNvSpPr txBox="1">
            <a:spLocks/>
          </p:cNvSpPr>
          <p:nvPr/>
        </p:nvSpPr>
        <p:spPr>
          <a:xfrm>
            <a:off x="8884040" y="3884497"/>
            <a:ext cx="2764526" cy="25424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>
              <a:latin typeface="Georgia" panose="02040502050405020303" pitchFamily="18" charset="0"/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Georgia" panose="02040502050405020303" pitchFamily="18" charset="0"/>
              </a:rPr>
              <a:t>50 Epoch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Georgia" panose="02040502050405020303" pitchFamily="18" charset="0"/>
              </a:rPr>
              <a:t>LR 0.005</a:t>
            </a:r>
          </a:p>
        </p:txBody>
      </p:sp>
    </p:spTree>
    <p:extLst>
      <p:ext uri="{BB962C8B-B14F-4D97-AF65-F5344CB8AC3E}">
        <p14:creationId xmlns:p14="http://schemas.microsoft.com/office/powerpoint/2010/main" val="32540228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5468" y="1031039"/>
            <a:ext cx="9001462" cy="5347536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>
              <a:latin typeface="Georgia" panose="02040502050405020303" pitchFamily="18" charset="0"/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en-US" dirty="0">
              <a:latin typeface="Georgia" panose="02040502050405020303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65079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4239" y="28915"/>
            <a:ext cx="597574" cy="592959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215943" y="-57096"/>
            <a:ext cx="2095445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 w="9525">
                  <a:solidFill>
                    <a:prstClr val="black"/>
                  </a:solidFill>
                  <a:prstDash val="solid"/>
                </a:ln>
                <a:solidFill>
                  <a:prstClr val="white"/>
                </a:solidFill>
                <a:effectLst>
                  <a:glow rad="63500">
                    <a:srgbClr val="4A9CCC">
                      <a:satMod val="175000"/>
                      <a:alpha val="40000"/>
                    </a:srgbClr>
                  </a:glow>
                  <a:outerShdw blurRad="12700" dist="38100" dir="2700000" algn="tl" rotWithShape="0">
                    <a:prstClr val="black">
                      <a:lumMod val="50000"/>
                    </a:prstClr>
                  </a:outerShdw>
                </a:effectLst>
                <a:uLnTx/>
                <a:uFillTx/>
                <a:latin typeface="Rockwell" panose="02060603020205020403"/>
                <a:ea typeface="+mn-ea"/>
                <a:cs typeface="+mn-cs"/>
              </a:rPr>
              <a:t>Outline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22F896-40B5-4ADD-8801-0D06FADFA095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517763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25</a:t>
            </a:fld>
            <a:endParaRPr lang="en-US" dirty="0"/>
          </a:p>
        </p:txBody>
      </p:sp>
      <p:sp>
        <p:nvSpPr>
          <p:cNvPr id="25" name="Content Placeholder 2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9326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5468" y="1031039"/>
            <a:ext cx="9001462" cy="5347536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>
              <a:latin typeface="Georgia" panose="02040502050405020303" pitchFamily="18" charset="0"/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en-US" dirty="0">
              <a:latin typeface="Georgia" panose="02040502050405020303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65079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4239" y="28915"/>
            <a:ext cx="597574" cy="592959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215943" y="-57096"/>
            <a:ext cx="7903189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lvl="0">
              <a:defRPr/>
            </a:pPr>
            <a:r>
              <a:rPr lang="en-US" sz="4000" b="1" dirty="0">
                <a:ln w="9525">
                  <a:solidFill>
                    <a:prstClr val="black"/>
                  </a:solidFill>
                  <a:prstDash val="solid"/>
                </a:ln>
                <a:solidFill>
                  <a:prstClr val="white"/>
                </a:solidFill>
                <a:effectLst>
                  <a:glow rad="63500">
                    <a:srgbClr val="4A9CCC">
                      <a:satMod val="175000"/>
                      <a:alpha val="40000"/>
                    </a:srgbClr>
                  </a:glow>
                  <a:outerShdw blurRad="12700" dist="38100" dir="2700000" algn="tl" rotWithShape="0">
                    <a:prstClr val="black">
                      <a:lumMod val="50000"/>
                    </a:prstClr>
                  </a:outerShdw>
                </a:effectLst>
                <a:latin typeface="Rockwell" panose="02060603020205020403"/>
              </a:rPr>
              <a:t>Mini-Doublets are Nodes (MD)</a:t>
            </a:r>
            <a:endParaRPr kumimoji="0" lang="en-US" sz="4000" b="1" i="0" u="none" strike="noStrike" kern="1200" cap="none" spc="0" normalizeH="0" baseline="0" noProof="0" dirty="0">
              <a:ln w="9525">
                <a:solidFill>
                  <a:prstClr val="black"/>
                </a:solidFill>
                <a:prstDash val="solid"/>
              </a:ln>
              <a:solidFill>
                <a:prstClr val="white"/>
              </a:solidFill>
              <a:effectLst>
                <a:glow rad="63500">
                  <a:srgbClr val="4A9CCC">
                    <a:satMod val="175000"/>
                    <a:alpha val="40000"/>
                  </a:srgbClr>
                </a:glow>
                <a:outerShdw blurRad="12700" dist="38100" dir="2700000" algn="tl" rotWithShape="0">
                  <a:prstClr val="black">
                    <a:lumMod val="50000"/>
                  </a:prstClr>
                </a:outerShdw>
              </a:effectLst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22F896-40B5-4ADD-8801-0D06FADFA095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pic>
        <p:nvPicPr>
          <p:cNvPr id="10" name="Content Placeholder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344" y="1109038"/>
            <a:ext cx="5105158" cy="5105158"/>
          </a:xfrm>
          <a:prstGeom prst="rect">
            <a:avLst/>
          </a:prstGeom>
        </p:spPr>
      </p:pic>
      <p:pic>
        <p:nvPicPr>
          <p:cNvPr id="12" name="Content Placeholder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3038" y="1109037"/>
            <a:ext cx="5105158" cy="510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878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5468" y="1031039"/>
            <a:ext cx="9001462" cy="5347536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>
              <a:latin typeface="Georgia" panose="02040502050405020303" pitchFamily="18" charset="0"/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en-US" dirty="0">
              <a:latin typeface="Georgia" panose="02040502050405020303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65079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4239" y="28915"/>
            <a:ext cx="597574" cy="592959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215943" y="-57096"/>
            <a:ext cx="7577074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lvl="0">
              <a:defRPr/>
            </a:pPr>
            <a:r>
              <a:rPr lang="en-US" sz="4000" b="1" dirty="0">
                <a:ln w="9525">
                  <a:solidFill>
                    <a:prstClr val="black"/>
                  </a:solidFill>
                  <a:prstDash val="solid"/>
                </a:ln>
                <a:solidFill>
                  <a:prstClr val="white"/>
                </a:solidFill>
                <a:effectLst>
                  <a:glow rad="63500">
                    <a:srgbClr val="4A9CCC">
                      <a:satMod val="175000"/>
                      <a:alpha val="40000"/>
                    </a:srgbClr>
                  </a:glow>
                  <a:outerShdw blurRad="12700" dist="38100" dir="2700000" algn="tl" rotWithShape="0">
                    <a:prstClr val="black">
                      <a:lumMod val="50000"/>
                    </a:prstClr>
                  </a:outerShdw>
                </a:effectLst>
                <a:latin typeface="Rockwell" panose="02060603020205020403"/>
              </a:rPr>
              <a:t>Line Segments are Edges (LS)</a:t>
            </a:r>
            <a:endParaRPr kumimoji="0" lang="en-US" sz="4000" b="1" i="0" u="none" strike="noStrike" kern="1200" cap="none" spc="0" normalizeH="0" baseline="0" noProof="0" dirty="0">
              <a:ln w="9525">
                <a:solidFill>
                  <a:prstClr val="black"/>
                </a:solidFill>
                <a:prstDash val="solid"/>
              </a:ln>
              <a:solidFill>
                <a:prstClr val="white"/>
              </a:solidFill>
              <a:effectLst>
                <a:glow rad="63500">
                  <a:srgbClr val="4A9CCC">
                    <a:satMod val="175000"/>
                    <a:alpha val="40000"/>
                  </a:srgbClr>
                </a:glow>
                <a:outerShdw blurRad="12700" dist="38100" dir="2700000" algn="tl" rotWithShape="0">
                  <a:prstClr val="black">
                    <a:lumMod val="50000"/>
                  </a:prstClr>
                </a:outerShdw>
              </a:effectLst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22F896-40B5-4ADD-8801-0D06FADFA095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pic>
        <p:nvPicPr>
          <p:cNvPr id="7" name="Content Placeholder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4474" y="1287789"/>
            <a:ext cx="4943657" cy="4943657"/>
          </a:xfrm>
          <a:prstGeom prst="rect">
            <a:avLst/>
          </a:prstGeom>
        </p:spPr>
      </p:pic>
      <p:pic>
        <p:nvPicPr>
          <p:cNvPr id="9" name="Content Placeholder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142" y="1287789"/>
            <a:ext cx="4943657" cy="4943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5932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5468" y="1031039"/>
            <a:ext cx="9001462" cy="5347536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>
              <a:latin typeface="Georgia" panose="02040502050405020303" pitchFamily="18" charset="0"/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en-US" dirty="0">
              <a:latin typeface="Georgia" panose="02040502050405020303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65079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4239" y="28915"/>
            <a:ext cx="597574" cy="592959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215943" y="-57096"/>
            <a:ext cx="3030060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 w="9525">
                  <a:solidFill>
                    <a:prstClr val="black"/>
                  </a:solidFill>
                  <a:prstDash val="solid"/>
                </a:ln>
                <a:solidFill>
                  <a:prstClr val="white"/>
                </a:solidFill>
                <a:effectLst>
                  <a:glow rad="63500">
                    <a:srgbClr val="4A9CCC">
                      <a:satMod val="175000"/>
                      <a:alpha val="40000"/>
                    </a:srgbClr>
                  </a:glow>
                  <a:outerShdw blurRad="12700" dist="38100" dir="2700000" algn="tl" rotWithShape="0">
                    <a:prstClr val="black">
                      <a:lumMod val="50000"/>
                    </a:prstClr>
                  </a:outerShdw>
                </a:effectLst>
                <a:uLnTx/>
                <a:uFillTx/>
                <a:latin typeface="Rockwell" panose="02060603020205020403"/>
                <a:ea typeface="+mn-ea"/>
                <a:cs typeface="+mn-cs"/>
              </a:rPr>
              <a:t>Fake Edges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22F896-40B5-4ADD-8801-0D06FADFA095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pic>
        <p:nvPicPr>
          <p:cNvPr id="7" name="Content Placeholder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1957" y="1923176"/>
            <a:ext cx="4934826" cy="4934824"/>
          </a:xfrm>
          <a:prstGeom prst="rect">
            <a:avLst/>
          </a:prstGeom>
        </p:spPr>
      </p:pic>
      <p:pic>
        <p:nvPicPr>
          <p:cNvPr id="9" name="Content Placeholder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589" y="1923176"/>
            <a:ext cx="4934826" cy="493482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67589" y="931778"/>
            <a:ext cx="929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Fake: when not all hits in the line segment matched to a unique simulated track</a:t>
            </a:r>
          </a:p>
        </p:txBody>
      </p:sp>
    </p:spTree>
    <p:extLst>
      <p:ext uri="{BB962C8B-B14F-4D97-AF65-F5344CB8AC3E}">
        <p14:creationId xmlns:p14="http://schemas.microsoft.com/office/powerpoint/2010/main" val="1048138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5468" y="1031039"/>
            <a:ext cx="9001462" cy="5347536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>
              <a:latin typeface="Georgia" panose="02040502050405020303" pitchFamily="18" charset="0"/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en-US" dirty="0">
              <a:latin typeface="Georgia" panose="02040502050405020303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65079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4239" y="28915"/>
            <a:ext cx="597574" cy="592959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215943" y="-57096"/>
            <a:ext cx="3059235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 w="9525">
                  <a:solidFill>
                    <a:prstClr val="black"/>
                  </a:solidFill>
                  <a:prstDash val="solid"/>
                </a:ln>
                <a:solidFill>
                  <a:prstClr val="white"/>
                </a:solidFill>
                <a:effectLst>
                  <a:glow rad="63500">
                    <a:srgbClr val="4A9CCC">
                      <a:satMod val="175000"/>
                      <a:alpha val="40000"/>
                    </a:srgbClr>
                  </a:glow>
                  <a:outerShdw blurRad="12700" dist="38100" dir="2700000" algn="tl" rotWithShape="0">
                    <a:prstClr val="black">
                      <a:lumMod val="50000"/>
                    </a:prstClr>
                  </a:outerShdw>
                </a:effectLst>
                <a:uLnTx/>
                <a:uFillTx/>
                <a:latin typeface="Rockwell" panose="02060603020205020403"/>
                <a:ea typeface="+mn-ea"/>
                <a:cs typeface="+mn-cs"/>
              </a:rPr>
              <a:t>True</a:t>
            </a:r>
            <a:r>
              <a:rPr kumimoji="0" lang="en-US" sz="4000" b="1" i="0" u="none" strike="noStrike" kern="1200" cap="none" spc="0" normalizeH="0" noProof="0" dirty="0">
                <a:ln w="9525">
                  <a:solidFill>
                    <a:prstClr val="black"/>
                  </a:solidFill>
                  <a:prstDash val="solid"/>
                </a:ln>
                <a:solidFill>
                  <a:prstClr val="white"/>
                </a:solidFill>
                <a:effectLst>
                  <a:glow rad="63500">
                    <a:srgbClr val="4A9CCC">
                      <a:satMod val="175000"/>
                      <a:alpha val="40000"/>
                    </a:srgbClr>
                  </a:glow>
                  <a:outerShdw blurRad="12700" dist="38100" dir="2700000" algn="tl" rotWithShape="0">
                    <a:prstClr val="black">
                      <a:lumMod val="50000"/>
                    </a:prstClr>
                  </a:outerShdw>
                </a:effectLst>
                <a:uLnTx/>
                <a:uFillTx/>
                <a:latin typeface="Rockwell" panose="02060603020205020403"/>
                <a:ea typeface="+mn-ea"/>
                <a:cs typeface="+mn-cs"/>
              </a:rPr>
              <a:t> Edges</a:t>
            </a:r>
            <a:endParaRPr kumimoji="0" lang="en-US" sz="4000" b="1" i="0" u="none" strike="noStrike" kern="1200" cap="none" spc="0" normalizeH="0" baseline="0" noProof="0" dirty="0">
              <a:ln w="9525">
                <a:solidFill>
                  <a:prstClr val="black"/>
                </a:solidFill>
                <a:prstDash val="solid"/>
              </a:ln>
              <a:solidFill>
                <a:prstClr val="white"/>
              </a:solidFill>
              <a:effectLst>
                <a:glow rad="63500">
                  <a:srgbClr val="4A9CCC">
                    <a:satMod val="175000"/>
                    <a:alpha val="40000"/>
                  </a:srgbClr>
                </a:glow>
                <a:outerShdw blurRad="12700" dist="38100" dir="2700000" algn="tl" rotWithShape="0">
                  <a:prstClr val="black">
                    <a:lumMod val="50000"/>
                  </a:prstClr>
                </a:outerShdw>
              </a:effectLst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22F896-40B5-4ADD-8801-0D06FADFA095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67589" y="931778"/>
            <a:ext cx="929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True: when all hits in the line segment matched to a unique simulated track</a:t>
            </a:r>
          </a:p>
        </p:txBody>
      </p:sp>
      <p:pic>
        <p:nvPicPr>
          <p:cNvPr id="9" name="Content Placeholder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9522" y="1582098"/>
            <a:ext cx="4658017" cy="4658017"/>
          </a:xfrm>
          <a:prstGeom prst="rect">
            <a:avLst/>
          </a:prstGeom>
        </p:spPr>
      </p:pic>
      <p:pic>
        <p:nvPicPr>
          <p:cNvPr id="10" name="Content Placeholder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589" y="1582098"/>
            <a:ext cx="4658017" cy="4658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9885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5468" y="1031039"/>
            <a:ext cx="9001462" cy="5347536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>
              <a:latin typeface="Georgia" panose="02040502050405020303" pitchFamily="18" charset="0"/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en-US" dirty="0">
              <a:latin typeface="Georgia" panose="02040502050405020303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65079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4239" y="28915"/>
            <a:ext cx="597574" cy="592959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215943" y="-57096"/>
            <a:ext cx="7661136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 w="9525">
                  <a:solidFill>
                    <a:prstClr val="black"/>
                  </a:solidFill>
                  <a:prstDash val="solid"/>
                </a:ln>
                <a:solidFill>
                  <a:prstClr val="white"/>
                </a:solidFill>
                <a:effectLst>
                  <a:glow rad="63500">
                    <a:srgbClr val="4A9CCC">
                      <a:satMod val="175000"/>
                      <a:alpha val="40000"/>
                    </a:srgbClr>
                  </a:glow>
                  <a:outerShdw blurRad="12700" dist="38100" dir="2700000" algn="tl" rotWithShape="0">
                    <a:prstClr val="black">
                      <a:lumMod val="50000"/>
                    </a:prstClr>
                  </a:outerShdw>
                </a:effectLst>
                <a:uLnTx/>
                <a:uFillTx/>
                <a:latin typeface="Rockwell" panose="02060603020205020403"/>
                <a:ea typeface="+mn-ea"/>
                <a:cs typeface="+mn-cs"/>
              </a:rPr>
              <a:t>Numbers for a specific events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22F896-40B5-4ADD-8801-0D06FADFA095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7777" y="2164702"/>
            <a:ext cx="7069843" cy="3018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1441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5468" y="1031039"/>
            <a:ext cx="9001462" cy="5347536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Georgia" panose="02040502050405020303" pitchFamily="18" charset="0"/>
              </a:rPr>
              <a:t>Used PU 200 </a:t>
            </a:r>
            <a:r>
              <a:rPr lang="en-US" dirty="0" err="1">
                <a:latin typeface="Georgia" panose="02040502050405020303" pitchFamily="18" charset="0"/>
              </a:rPr>
              <a:t>ttbar</a:t>
            </a:r>
            <a:r>
              <a:rPr lang="en-US" dirty="0">
                <a:latin typeface="Georgia" panose="02040502050405020303" pitchFamily="18" charset="0"/>
              </a:rPr>
              <a:t> sample (first 95 events in CMSSW_12_2_0_pre2)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Georgia" panose="02040502050405020303" pitchFamily="18" charset="0"/>
              </a:rPr>
              <a:t>The 96th event is used as a test (the ones shown in previous slide)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en-US" dirty="0">
              <a:latin typeface="Georgia" panose="02040502050405020303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65079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4239" y="28915"/>
            <a:ext cx="597574" cy="592959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215943" y="-57096"/>
            <a:ext cx="8054834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lvl="0">
              <a:defRPr/>
            </a:pPr>
            <a:r>
              <a:rPr lang="en-US" sz="4000" b="1" dirty="0">
                <a:ln w="9525">
                  <a:solidFill>
                    <a:prstClr val="black"/>
                  </a:solidFill>
                  <a:prstDash val="solid"/>
                </a:ln>
                <a:solidFill>
                  <a:prstClr val="white"/>
                </a:solidFill>
                <a:effectLst>
                  <a:glow rad="63500">
                    <a:srgbClr val="4A9CCC">
                      <a:satMod val="175000"/>
                      <a:alpha val="40000"/>
                    </a:srgbClr>
                  </a:glow>
                  <a:outerShdw blurRad="12700" dist="38100" dir="2700000" algn="tl" rotWithShape="0">
                    <a:prstClr val="black">
                      <a:lumMod val="50000"/>
                    </a:prstClr>
                  </a:outerShdw>
                </a:effectLst>
                <a:latin typeface="Rockwell" panose="02060603020205020403"/>
              </a:rPr>
              <a:t>Graph Neural Network training</a:t>
            </a:r>
            <a:endParaRPr kumimoji="0" lang="en-US" sz="4000" b="1" i="0" u="none" strike="noStrike" kern="1200" cap="none" spc="0" normalizeH="0" baseline="0" noProof="0" dirty="0">
              <a:ln w="9525">
                <a:solidFill>
                  <a:prstClr val="black"/>
                </a:solidFill>
                <a:prstDash val="solid"/>
              </a:ln>
              <a:solidFill>
                <a:prstClr val="white"/>
              </a:solidFill>
              <a:effectLst>
                <a:glow rad="63500">
                  <a:srgbClr val="4A9CCC">
                    <a:satMod val="175000"/>
                    <a:alpha val="40000"/>
                  </a:srgbClr>
                </a:glow>
                <a:outerShdw blurRad="12700" dist="38100" dir="2700000" algn="tl" rotWithShape="0">
                  <a:prstClr val="black">
                    <a:lumMod val="50000"/>
                  </a:prstClr>
                </a:outerShdw>
              </a:effectLst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22F896-40B5-4ADD-8801-0D06FADFA095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689063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5468" y="1031039"/>
            <a:ext cx="9001462" cy="5347536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>
              <a:latin typeface="Georgia" panose="02040502050405020303" pitchFamily="18" charset="0"/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Georgia" panose="02040502050405020303" pitchFamily="18" charset="0"/>
              </a:rPr>
              <a:t>Node features:</a:t>
            </a:r>
          </a:p>
          <a:p>
            <a:pPr marL="1257300" lvl="2" indent="-342900" algn="l">
              <a:buFont typeface="Arial" panose="020B0604020202020204" pitchFamily="34" charset="0"/>
              <a:buChar char="•"/>
            </a:pPr>
            <a:r>
              <a:rPr lang="en-US" dirty="0">
                <a:effectLst/>
              </a:rPr>
              <a:t>xyz positions of mini-doublets</a:t>
            </a:r>
          </a:p>
          <a:p>
            <a:pPr marL="1257300" lvl="2" indent="-342900" algn="l">
              <a:buFont typeface="Arial" panose="020B0604020202020204" pitchFamily="34" charset="0"/>
              <a:buChar char="•"/>
            </a:pPr>
            <a:r>
              <a:rPr lang="en-US" dirty="0">
                <a:effectLst/>
              </a:rPr>
              <a:t>∆ϕ change (our MD </a:t>
            </a:r>
            <a:r>
              <a:rPr lang="en-US" dirty="0" err="1">
                <a:effectLst/>
              </a:rPr>
              <a:t>pt</a:t>
            </a:r>
            <a:r>
              <a:rPr lang="en-US" dirty="0">
                <a:effectLst/>
              </a:rPr>
              <a:t> estimator)</a:t>
            </a:r>
          </a:p>
          <a:p>
            <a:pPr marL="1257300" lvl="2" indent="-342900" algn="l">
              <a:buFont typeface="Arial" panose="020B0604020202020204" pitchFamily="34" charset="0"/>
              <a:buChar char="•"/>
            </a:pPr>
            <a:endParaRPr lang="en-US" dirty="0">
              <a:effectLst/>
              <a:latin typeface="Georgia" panose="02040502050405020303" pitchFamily="18" charset="0"/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>
                <a:effectLst/>
              </a:rPr>
              <a:t>Edge features :</a:t>
            </a:r>
          </a:p>
          <a:p>
            <a:pPr marL="1257300" lvl="2" indent="-342900" algn="l">
              <a:buFont typeface="Arial" panose="020B0604020202020204" pitchFamily="34" charset="0"/>
              <a:buChar char="•"/>
            </a:pPr>
            <a:r>
              <a:rPr lang="en-US" dirty="0" err="1">
                <a:effectLst/>
              </a:rPr>
              <a:t>pt</a:t>
            </a:r>
            <a:r>
              <a:rPr lang="en-US" dirty="0">
                <a:effectLst/>
              </a:rPr>
              <a:t>, eta, phi estimates based on two anchor MD points</a:t>
            </a:r>
            <a:endParaRPr lang="en-US" dirty="0">
              <a:effectLst/>
              <a:latin typeface="Georgia" panose="02040502050405020303" pitchFamily="18" charset="0"/>
            </a:endParaRPr>
          </a:p>
          <a:p>
            <a:pPr marL="1257300" lvl="2" indent="-342900" algn="l">
              <a:buFont typeface="Arial" panose="020B0604020202020204" pitchFamily="34" charset="0"/>
              <a:buChar char="•"/>
            </a:pPr>
            <a:endParaRPr lang="en-US" dirty="0">
              <a:latin typeface="Georgia" panose="02040502050405020303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65079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4239" y="28915"/>
            <a:ext cx="597574" cy="592959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215943" y="-57096"/>
            <a:ext cx="409439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lvl="0">
              <a:defRPr/>
            </a:pPr>
            <a:r>
              <a:rPr lang="en-US" sz="4000" b="1" dirty="0">
                <a:ln w="9525">
                  <a:solidFill>
                    <a:prstClr val="black"/>
                  </a:solidFill>
                  <a:prstDash val="solid"/>
                </a:ln>
                <a:solidFill>
                  <a:prstClr val="white"/>
                </a:solidFill>
                <a:effectLst>
                  <a:glow rad="63500">
                    <a:srgbClr val="4A9CCC">
                      <a:satMod val="175000"/>
                      <a:alpha val="40000"/>
                    </a:srgbClr>
                  </a:glow>
                  <a:outerShdw blurRad="12700" dist="38100" dir="2700000" algn="tl" rotWithShape="0">
                    <a:prstClr val="black">
                      <a:lumMod val="50000"/>
                    </a:prstClr>
                  </a:outerShdw>
                </a:effectLst>
                <a:latin typeface="Rockwell" panose="02060603020205020403"/>
              </a:rPr>
              <a:t>Training inputs</a:t>
            </a:r>
            <a:endParaRPr kumimoji="0" lang="en-US" sz="4000" b="1" i="0" u="none" strike="noStrike" kern="1200" cap="none" spc="0" normalizeH="0" baseline="0" noProof="0" dirty="0">
              <a:ln w="9525">
                <a:solidFill>
                  <a:prstClr val="black"/>
                </a:solidFill>
                <a:prstDash val="solid"/>
              </a:ln>
              <a:solidFill>
                <a:prstClr val="white"/>
              </a:solidFill>
              <a:effectLst>
                <a:glow rad="63500">
                  <a:srgbClr val="4A9CCC">
                    <a:satMod val="175000"/>
                    <a:alpha val="40000"/>
                  </a:srgbClr>
                </a:glow>
                <a:outerShdw blurRad="12700" dist="38100" dir="2700000" algn="tl" rotWithShape="0">
                  <a:prstClr val="black">
                    <a:lumMod val="50000"/>
                  </a:prstClr>
                </a:outerShdw>
              </a:effectLst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22F896-40B5-4ADD-8801-0D06FADFA095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145429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Custom 1">
      <a:majorFont>
        <a:latin typeface="Bookman Old Style"/>
        <a:ea typeface=""/>
        <a:cs typeface=""/>
      </a:majorFont>
      <a:minorFont>
        <a:latin typeface="Georgia"/>
        <a:ea typeface=""/>
        <a:cs typeface="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TM04033921[[fn=Damask]]</Template>
  <TotalTime>13873</TotalTime>
  <Words>387</Words>
  <Application>Microsoft Macintosh PowerPoint</Application>
  <PresentationFormat>Widescreen</PresentationFormat>
  <Paragraphs>99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Arial</vt:lpstr>
      <vt:lpstr>Bookman Old Style</vt:lpstr>
      <vt:lpstr>Calibri</vt:lpstr>
      <vt:lpstr>Georgia</vt:lpstr>
      <vt:lpstr>Rockwell</vt:lpstr>
      <vt:lpstr>Damask</vt:lpstr>
      <vt:lpstr>Matthew Dittrich   Eslam Zenhom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Eslam Zenhom</dc:title>
  <dc:creator>zc</dc:creator>
  <cp:lastModifiedBy>DITTRICH,Matthew E</cp:lastModifiedBy>
  <cp:revision>42</cp:revision>
  <dcterms:created xsi:type="dcterms:W3CDTF">2022-11-20T01:41:05Z</dcterms:created>
  <dcterms:modified xsi:type="dcterms:W3CDTF">2022-11-30T17:44:09Z</dcterms:modified>
</cp:coreProperties>
</file>